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7" r:id="rId3"/>
    <p:sldId id="272" r:id="rId4"/>
    <p:sldId id="273" r:id="rId5"/>
    <p:sldId id="274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5" r:id="rId15"/>
    <p:sldId id="271" r:id="rId1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3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6"/>
    <a:srgbClr val="009AD9"/>
    <a:srgbClr val="006CA7"/>
    <a:srgbClr val="004881"/>
    <a:srgbClr val="183159"/>
    <a:srgbClr val="164E82"/>
    <a:srgbClr val="207AB4"/>
    <a:srgbClr val="DCDDDE"/>
    <a:srgbClr val="BCBEC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77688" autoAdjust="0"/>
  </p:normalViewPr>
  <p:slideViewPr>
    <p:cSldViewPr snapToGrid="0" showGuides="1">
      <p:cViewPr varScale="1">
        <p:scale>
          <a:sx n="59" d="100"/>
          <a:sy n="59" d="100"/>
        </p:scale>
        <p:origin x="108" y="1332"/>
      </p:cViewPr>
      <p:guideLst>
        <p:guide orient="horz" pos="341"/>
        <p:guide pos="3840"/>
        <p:guide pos="193"/>
        <p:guide pos="7487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DABD6-8037-884A-9D03-A1F50B2C816D}" type="datetimeFigureOut">
              <a:rPr lang="en-US" smtClean="0"/>
              <a:pPr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8B4A7-DA3E-A940-8433-CFE4A642A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0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7574E-DC55-A94A-B5EF-18DF34393992}" type="datetimeFigureOut">
              <a:rPr lang="en-US" smtClean="0"/>
              <a:pPr/>
              <a:t>8/1/2018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61CEC-32DF-1746-B1FD-9266FBEF3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41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672" y="2372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64" y="54411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03697" y="6540117"/>
            <a:ext cx="3526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3" name="Picture 22" descr="grid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137" y="223964"/>
            <a:ext cx="11580128" cy="6225029"/>
          </a:xfrm>
          <a:prstGeom prst="rect">
            <a:avLst/>
          </a:prstGeom>
        </p:spPr>
      </p:pic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73" y="235328"/>
            <a:ext cx="11574272" cy="5205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3" y="3310252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139" y="2245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31" y="54284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-Book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55" r:id="rId3"/>
    <p:sldLayoutId id="2147483687" r:id="rId4"/>
    <p:sldLayoutId id="2147483688" r:id="rId5"/>
    <p:sldLayoutId id="2147483691" r:id="rId6"/>
    <p:sldLayoutId id="2147483671" r:id="rId7"/>
    <p:sldLayoutId id="2147483686" r:id="rId8"/>
    <p:sldLayoutId id="2147483697" r:id="rId9"/>
    <p:sldLayoutId id="2147483678" r:id="rId10"/>
    <p:sldLayoutId id="2147483696" r:id="rId11"/>
    <p:sldLayoutId id="2147483679" r:id="rId12"/>
    <p:sldLayoutId id="2147483695" r:id="rId13"/>
    <p:sldLayoutId id="2147483680" r:id="rId14"/>
    <p:sldLayoutId id="2147483694" r:id="rId15"/>
    <p:sldLayoutId id="2147483692" r:id="rId16"/>
    <p:sldLayoutId id="2147483698" r:id="rId17"/>
    <p:sldLayoutId id="2147483693" r:id="rId18"/>
    <p:sldLayoutId id="2147483660" r:id="rId19"/>
    <p:sldLayoutId id="2147483689" r:id="rId20"/>
    <p:sldLayoutId id="2147483682" r:id="rId21"/>
    <p:sldLayoutId id="2147483690" r:id="rId22"/>
    <p:sldLayoutId id="2147483685" r:id="rId23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-Book"/>
          <a:ea typeface="+mj-ea"/>
          <a:cs typeface="Gotham-Boo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-Book"/>
          <a:ea typeface="+mn-ea"/>
          <a:cs typeface="Gotham-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-Book"/>
          <a:ea typeface="+mn-ea"/>
          <a:cs typeface="Gotham-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-Book"/>
          <a:ea typeface="+mn-ea"/>
          <a:cs typeface="Gotham-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398" y="3925664"/>
            <a:ext cx="10179697" cy="964749"/>
          </a:xfrm>
        </p:spPr>
        <p:txBody>
          <a:bodyPr>
            <a:normAutofit fontScale="90000"/>
          </a:bodyPr>
          <a:lstStyle/>
          <a:p>
            <a:r>
              <a:rPr lang="en-US" dirty="0"/>
              <a:t>Bill Liu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IT Intern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398" y="7938803"/>
            <a:ext cx="8534400" cy="4040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2621-3986-4AF6-B24A-6FA8E0DE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D3999-0EDB-47B2-88CD-25959981C0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" y="984223"/>
            <a:ext cx="3524830" cy="43583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B7A82-49DB-4BDC-AC7B-A4001CC06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34" y="990246"/>
            <a:ext cx="3566530" cy="4352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70654-5353-4B15-9EFC-E7B8B08F3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17" y="990246"/>
            <a:ext cx="3566530" cy="4352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3F2CF-A058-41AA-A0C7-243D82387020}"/>
              </a:ext>
            </a:extLst>
          </p:cNvPr>
          <p:cNvSpPr txBox="1"/>
          <p:nvPr/>
        </p:nvSpPr>
        <p:spPr>
          <a:xfrm>
            <a:off x="1308672" y="614891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Before/Reference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A1C94-0716-4F82-B5D5-E78D1D238CA7}"/>
              </a:ext>
            </a:extLst>
          </p:cNvPr>
          <p:cNvSpPr txBox="1"/>
          <p:nvPr/>
        </p:nvSpPr>
        <p:spPr>
          <a:xfrm>
            <a:off x="5527590" y="614891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Test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25010-8568-4CA0-A9F5-5726F1FC10D6}"/>
              </a:ext>
            </a:extLst>
          </p:cNvPr>
          <p:cNvSpPr txBox="1"/>
          <p:nvPr/>
        </p:nvSpPr>
        <p:spPr>
          <a:xfrm>
            <a:off x="9015982" y="614891"/>
            <a:ext cx="22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Page Differences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4BEDA6-E4E4-42A7-BB79-9F2CE6A34B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90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3BD5F2-382B-4021-AC2D-9CCA48D2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Scrubber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2B7751-3E6F-40E3-9F7A-02D60BA548EF}"/>
              </a:ext>
            </a:extLst>
          </p:cNvPr>
          <p:cNvSpPr/>
          <p:nvPr/>
        </p:nvSpPr>
        <p:spPr>
          <a:xfrm>
            <a:off x="4536141" y="3998259"/>
            <a:ext cx="2716306" cy="1120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BB076-F052-492F-9BA6-516F7BC64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4963"/>
            <a:ext cx="1211847" cy="1195902"/>
          </a:xfrm>
          <a:prstGeom prst="rect">
            <a:avLst/>
          </a:prstGeom>
        </p:spPr>
      </p:pic>
      <p:pic>
        <p:nvPicPr>
          <p:cNvPr id="2" name="backstopscrubber">
            <a:hlinkClick r:id="" action="ppaction://media"/>
            <a:extLst>
              <a:ext uri="{FF2B5EF4-FFF2-40B4-BE49-F238E27FC236}">
                <a16:creationId xmlns:a16="http://schemas.microsoft.com/office/drawing/2014/main" id="{C5B1948B-D02D-47DA-B998-DD6F24D2D1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90.6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6843" y="193059"/>
            <a:ext cx="9844215" cy="5221904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49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52972-A0B3-4747-8386-97C8777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EE4A1-279B-48E4-8916-B7FDD36F24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7434"/>
            <a:ext cx="1211847" cy="1195902"/>
          </a:xfrm>
          <a:prstGeom prst="rect">
            <a:avLst/>
          </a:prstGeom>
        </p:spPr>
      </p:pic>
      <p:pic>
        <p:nvPicPr>
          <p:cNvPr id="7" name="backstop7">
            <a:hlinkClick r:id="" action="ppaction://media"/>
            <a:extLst>
              <a:ext uri="{FF2B5EF4-FFF2-40B4-BE49-F238E27FC236}">
                <a16:creationId xmlns:a16="http://schemas.microsoft.com/office/drawing/2014/main" id="{839B1090-7494-45F5-B054-2064FAD1328B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2" end="6833.1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92364"/>
            <a:ext cx="9239250" cy="5322599"/>
          </a:xfrm>
        </p:spPr>
      </p:pic>
    </p:spTree>
    <p:extLst>
      <p:ext uri="{BB962C8B-B14F-4D97-AF65-F5344CB8AC3E}">
        <p14:creationId xmlns:p14="http://schemas.microsoft.com/office/powerpoint/2010/main" val="38584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B1B94-B116-4E40-B616-16852B7805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1147665"/>
            <a:ext cx="4459046" cy="3642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website that shows both </a:t>
            </a:r>
            <a:r>
              <a:rPr lang="en-US" dirty="0" err="1"/>
              <a:t>Codeception</a:t>
            </a:r>
            <a:r>
              <a:rPr lang="en-US" dirty="0"/>
              <a:t> and Backstop reports along with the time 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Keeps a record of the test results of our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again. Done with                    </a:t>
            </a:r>
            <a:r>
              <a:rPr lang="en-US" sz="1900" b="1" dirty="0"/>
              <a:t>No Click of A Button!!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E7C2A-61F1-4116-91F2-9D5D187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 Report Webpage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2B021-15E6-4505-8B3A-02A50491E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5" y="160717"/>
            <a:ext cx="7185891" cy="536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9C49C-6D6A-4B3E-98EA-CF2684A7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3D43F0-0CD9-44F5-8DDC-63F276EDC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85" y="0"/>
            <a:ext cx="2808715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F63C2D-2778-45B3-9C71-2730D490E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6545" y="2743200"/>
            <a:ext cx="2743200" cy="27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0C5E8B-077E-4D59-9C9F-9B016148F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657600" cy="2743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C2ECFF-CD64-47A0-9FF8-DB4E7430E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07" y="0"/>
            <a:ext cx="3657600" cy="274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2B29DE-EE59-4F05-AB7B-79D672C26A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743200"/>
            <a:ext cx="3657600" cy="274320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3CA3BAF-5480-4103-A0DC-F727B1E274A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18" y="2743200"/>
            <a:ext cx="3094182" cy="27432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38A4F-B699-4A6C-BF69-2722B978E7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2122" y="352122"/>
            <a:ext cx="2816979" cy="21127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715A1D-B65F-4E02-991F-2856EF4389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" y="2743200"/>
            <a:ext cx="3657600" cy="2743200"/>
          </a:xfrm>
          <a:prstGeom prst="rect">
            <a:avLst/>
          </a:prstGeo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CB381658-55DD-4E37-A64E-63FB339C8E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963" y="592602"/>
            <a:ext cx="9418073" cy="45117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7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99FD81-1489-4300-B86E-45B2C5B1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1662E0-8F6D-4870-B1E8-D4CDD0DBF2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04046" y="517496"/>
            <a:ext cx="9418073" cy="4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FBA445-053E-4FD5-AB6E-786F5008B13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15156" y="1095632"/>
            <a:ext cx="5179482" cy="3693366"/>
          </a:xfrm>
        </p:spPr>
        <p:txBody>
          <a:bodyPr/>
          <a:lstStyle/>
          <a:p>
            <a:r>
              <a:rPr lang="en-US" sz="2400" b="1" dirty="0"/>
              <a:t>Abstract: Implement a software system that automatically test our website and report any errors </a:t>
            </a:r>
            <a:r>
              <a:rPr lang="en-US" sz="2400" b="1"/>
              <a:t>or bugs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23BD3-B68E-4AF4-997D-D73E43E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sz="2400" b="1" dirty="0"/>
              <a:t>Project: Test Automation System</a:t>
            </a:r>
            <a:endParaRPr lang="en-US" dirty="0"/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21E4BDAD-3D4D-4DD7-8C4D-D6EC400B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83" y="1167275"/>
            <a:ext cx="5863128" cy="32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0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66069D-0CB0-4449-A287-9DE9A0CBA7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563484"/>
            <a:ext cx="3647014" cy="4851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System of software that control and execute test suites then report on the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Automates repetitive but necessary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critical part of continuous integration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420A0-1B12-4BB9-95B9-203F6D31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Automation?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5D52-CDB5-4711-A73E-CB9B53FB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7" y="563485"/>
            <a:ext cx="10803466" cy="45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A4F3C-A815-4AE2-9112-1146BA52D3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794106"/>
            <a:ext cx="5541947" cy="4620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real-time and scheduled(every day) reassurance that our web pages and functions are working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the amount of time the developer team spends on testing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the need to manually check existing web pages for unexpected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Do all of the above with NO click of a button!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A87FA-6D7E-4B91-A542-BBDF015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5934E-8D61-43F2-8EC2-1E0EE6CE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65" y="794106"/>
            <a:ext cx="6309325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F2DDA-A1AA-4247-8F0A-4D83AA0E1DA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465666"/>
            <a:ext cx="4281558" cy="49494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possible </a:t>
            </a:r>
            <a:r>
              <a:rPr lang="en-US" dirty="0">
                <a:latin typeface="+mj-lt"/>
              </a:rPr>
              <a:t>directions</a:t>
            </a:r>
            <a:r>
              <a:rPr lang="en-US" dirty="0"/>
              <a:t> to take to achieve test automation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Numerous similar technologies and services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best available tools that fit our needs the most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07910-683B-4510-BDBC-2252551F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Contractors Sending in Their Bids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16E8A-1BB2-462D-8F94-942B8E3E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4" y="1013254"/>
            <a:ext cx="2990239" cy="2950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135C2-2E40-44BB-92A7-A5C8E71CB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75" y="4305673"/>
            <a:ext cx="2024807" cy="124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694A5-1773-4B86-9B91-287779436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18" y="3244216"/>
            <a:ext cx="2265927" cy="1905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E8C68E-241B-473C-9B5B-EA3FE7FA9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886" y="2769078"/>
            <a:ext cx="1848759" cy="1884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FE4DB-882B-4987-94E9-181A98101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88" y="259268"/>
            <a:ext cx="3356163" cy="1050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9DDF9-C481-492D-A42C-ED8D474673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58" y="342824"/>
            <a:ext cx="3080918" cy="2310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C8A9A-28EA-4134-8C0F-D7794E80E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38" y="2854360"/>
            <a:ext cx="2747108" cy="274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CC40F-8CBD-4169-97D7-9A821CF2A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57" y="2612245"/>
            <a:ext cx="992159" cy="1277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2AF8-37AD-4FB6-B8E7-CA8C10DD2D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93" y="1622947"/>
            <a:ext cx="1682352" cy="6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Approaches: User Acceptance and Visual Regression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4DC19-5367-4D84-A06E-CBD0ABA6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69" y="271849"/>
            <a:ext cx="9489862" cy="53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27F6EA-F564-4532-89F6-099BF897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6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12C1-860F-491B-8149-79BD12ECC1C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4" y="444843"/>
            <a:ext cx="5913512" cy="50030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F5A36D-43B7-4220-B160-A1177FED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dirty="0"/>
              <a:t>User Acceptance Tests: Catching Errors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C19D6-5489-4305-A1A1-5787E4E55CC3}"/>
              </a:ext>
            </a:extLst>
          </p:cNvPr>
          <p:cNvSpPr txBox="1"/>
          <p:nvPr/>
        </p:nvSpPr>
        <p:spPr>
          <a:xfrm>
            <a:off x="463751" y="518984"/>
            <a:ext cx="44871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Codeception</a:t>
            </a:r>
            <a:r>
              <a:rPr lang="en-US" dirty="0"/>
              <a:t> is a full stack testing framework written in PHP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automatically control your web browser to perform tasks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Filling out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assertions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Interacting with dynamic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reports that report any errors in the execution and provides snapshots of where the error occurred </a:t>
            </a:r>
          </a:p>
        </p:txBody>
      </p:sp>
    </p:spTree>
    <p:extLst>
      <p:ext uri="{BB962C8B-B14F-4D97-AF65-F5344CB8AC3E}">
        <p14:creationId xmlns:p14="http://schemas.microsoft.com/office/powerpoint/2010/main" val="233281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D15AB-81E6-4C0C-B7A5-2BE258CA5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90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36EF4-841D-4225-90AB-961A385AB57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8" y="217488"/>
            <a:ext cx="1025606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11F395-1C00-46D1-B184-09A3DC33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36E18-3304-40FB-A9CA-71EFAFE7CDC5}"/>
              </a:ext>
            </a:extLst>
          </p:cNvPr>
          <p:cNvSpPr txBox="1"/>
          <p:nvPr/>
        </p:nvSpPr>
        <p:spPr>
          <a:xfrm>
            <a:off x="8768941" y="653307"/>
            <a:ext cx="24550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Example of report showing a successful test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C4B19-3128-4C80-B471-AB20AD436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2" y="5135649"/>
            <a:ext cx="1722351" cy="1722351"/>
          </a:xfrm>
          <a:prstGeom prst="rect">
            <a:avLst/>
          </a:prstGeom>
        </p:spPr>
      </p:pic>
      <p:pic>
        <p:nvPicPr>
          <p:cNvPr id="5" name="codecept1">
            <a:hlinkClick r:id="" action="ppaction://media"/>
            <a:extLst>
              <a:ext uri="{FF2B5EF4-FFF2-40B4-BE49-F238E27FC236}">
                <a16:creationId xmlns:a16="http://schemas.microsoft.com/office/drawing/2014/main" id="{73670835-2571-418B-BE6E-B1D081633B1C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2" end="4304.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21748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B47EAE-77A2-4685-93E6-81C782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Video</a:t>
            </a:r>
          </a:p>
        </p:txBody>
      </p:sp>
    </p:spTree>
    <p:extLst>
      <p:ext uri="{BB962C8B-B14F-4D97-AF65-F5344CB8AC3E}">
        <p14:creationId xmlns:p14="http://schemas.microsoft.com/office/powerpoint/2010/main" val="22166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/11 Memorial Font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WIDESCREEN.potx" id="{7E13A291-3D85-4959-95C7-4F66E95AB0F4}" vid="{47406AA2-192C-4C41-89EC-9F82FF0DB7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- WIDESCREEN</Template>
  <TotalTime>8301</TotalTime>
  <Words>293</Words>
  <Application>Microsoft Office PowerPoint</Application>
  <PresentationFormat>Widescreen</PresentationFormat>
  <Paragraphs>41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Gotham Book</vt:lpstr>
      <vt:lpstr>Gotham-Book</vt:lpstr>
      <vt:lpstr>Gotham-Medium</vt:lpstr>
      <vt:lpstr>Lucida Grande</vt:lpstr>
      <vt:lpstr>Wingdings</vt:lpstr>
      <vt:lpstr>Custom Design</vt:lpstr>
      <vt:lpstr>Bill Liu  Software IT Intern</vt:lpstr>
      <vt:lpstr>Project: Test Automation System</vt:lpstr>
      <vt:lpstr>What is Test Automation?</vt:lpstr>
      <vt:lpstr>Why Test Automation</vt:lpstr>
      <vt:lpstr>Contractors Sending in Their Bids</vt:lpstr>
      <vt:lpstr>Two Approaches: User Acceptance and Visual Regression Tests</vt:lpstr>
      <vt:lpstr>User Acceptance Tests: Catching Errors</vt:lpstr>
      <vt:lpstr>User Acceptance Tests: Report</vt:lpstr>
      <vt:lpstr>User Acceptance Tests: Video</vt:lpstr>
      <vt:lpstr>Visual Regression Tests: Report</vt:lpstr>
      <vt:lpstr>Visual Regression Tests: Scrubber</vt:lpstr>
      <vt:lpstr>Visual Regression Tests: Video</vt:lpstr>
      <vt:lpstr>Automation Test Report Webpage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Liu  Software IT Intern</dc:title>
  <dc:creator>Bill Liu</dc:creator>
  <cp:lastModifiedBy>Bill Liu</cp:lastModifiedBy>
  <cp:revision>73</cp:revision>
  <cp:lastPrinted>2018-07-27T16:06:09Z</cp:lastPrinted>
  <dcterms:created xsi:type="dcterms:W3CDTF">2018-07-23T19:17:07Z</dcterms:created>
  <dcterms:modified xsi:type="dcterms:W3CDTF">2018-08-02T14:34:11Z</dcterms:modified>
</cp:coreProperties>
</file>